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6" r:id="rId5"/>
    <p:sldId id="306" r:id="rId6"/>
    <p:sldId id="297" r:id="rId7"/>
    <p:sldId id="309" r:id="rId8"/>
    <p:sldId id="298" r:id="rId9"/>
    <p:sldId id="311" r:id="rId10"/>
    <p:sldId id="299" r:id="rId11"/>
    <p:sldId id="300" r:id="rId12"/>
    <p:sldId id="301" r:id="rId13"/>
    <p:sldId id="307" r:id="rId14"/>
    <p:sldId id="310" r:id="rId15"/>
    <p:sldId id="302" r:id="rId16"/>
    <p:sldId id="303" r:id="rId17"/>
    <p:sldId id="304" r:id="rId18"/>
    <p:sldId id="305" r:id="rId19"/>
    <p:sldId id="308" r:id="rId20"/>
    <p:sldId id="291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6600CC"/>
    <a:srgbClr val="0033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jpeg>
</file>

<file path=ppt/media/image10.wmf>
</file>

<file path=ppt/media/image2.tiff>
</file>

<file path=ppt/media/image3.wmf>
</file>

<file path=ppt/media/image4.wmf>
</file>

<file path=ppt/media/image5.wmf>
</file>

<file path=ppt/media/image6.tiff>
</file>

<file path=ppt/media/image7.tif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9/27/2017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4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9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6.bin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599371"/>
            <a:ext cx="8029604" cy="1829761"/>
          </a:xfrm>
        </p:spPr>
        <p:txBody>
          <a:bodyPr>
            <a:noAutofit/>
          </a:bodyPr>
          <a:lstStyle/>
          <a:p>
            <a:pPr algn="ctr"/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>                          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              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6.4  </a:t>
            </a: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最小相位滞后滤波器</a:t>
            </a: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/>
              <a:t/>
            </a:r>
            <a:br>
              <a:rPr lang="zh-CN" altLang="en-US" sz="3200" dirty="0" smtClean="0"/>
            </a:br>
            <a:endParaRPr lang="zh-CN" altLang="en-US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515942"/>
            <a:ext cx="2658100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C00000"/>
                </a:solidFill>
              </a:rPr>
              <a:t>2. </a:t>
            </a:r>
            <a:r>
              <a:rPr lang="zh-CN" altLang="en-US" sz="2400" b="1" dirty="0">
                <a:solidFill>
                  <a:srgbClr val="C00000"/>
                </a:solidFill>
              </a:rPr>
              <a:t>最小能量延迟性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808038" y="1173167"/>
            <a:ext cx="8172430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在幅度响应 </a:t>
            </a:r>
            <a:r>
              <a:rPr lang="en-US" altLang="zh-CN" sz="2400" b="1" dirty="0" smtClean="0"/>
              <a:t>|</a:t>
            </a:r>
            <a:r>
              <a:rPr lang="en-US" altLang="zh-CN" sz="2400" b="1" i="1" dirty="0" smtClean="0"/>
              <a:t>H</a:t>
            </a:r>
            <a:r>
              <a:rPr lang="en-US" altLang="zh-CN" sz="2400" b="1" baseline="-25000" dirty="0" smtClean="0"/>
              <a:t> </a:t>
            </a:r>
            <a:r>
              <a:rPr lang="en-US" altLang="zh-CN" sz="2400" b="1" dirty="0" smtClean="0"/>
              <a:t>(</a:t>
            </a:r>
            <a:r>
              <a:rPr lang="en-US" altLang="zh-CN" sz="2400" b="1" dirty="0"/>
              <a:t>e</a:t>
            </a:r>
            <a:r>
              <a:rPr lang="en-US" altLang="zh-CN" sz="2400" b="1" baseline="30000" dirty="0"/>
              <a:t>j</a:t>
            </a:r>
            <a:r>
              <a:rPr lang="el-GR" altLang="zh-CN" sz="2400" b="1" i="1" baseline="30000" dirty="0"/>
              <a:t>ω</a:t>
            </a:r>
            <a:r>
              <a:rPr lang="en-US" altLang="zh-CN" sz="2400" b="1" dirty="0" smtClean="0"/>
              <a:t>)|</a:t>
            </a:r>
            <a:r>
              <a:rPr lang="zh-CN" altLang="en-US" sz="2400" b="1" dirty="0" smtClean="0"/>
              <a:t>相同</a:t>
            </a:r>
            <a:r>
              <a:rPr lang="zh-CN" altLang="en-US" sz="2400" b="1" dirty="0"/>
              <a:t>（即能量相同）的各系统中，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</a:t>
            </a:r>
            <a:r>
              <a:rPr lang="en-US" altLang="zh-CN" sz="2400" b="1" i="1" dirty="0" smtClean="0"/>
              <a:t>H</a:t>
            </a:r>
            <a:r>
              <a:rPr lang="en-US" altLang="zh-CN" sz="2400" b="1" baseline="-25000" dirty="0" smtClean="0"/>
              <a:t>min</a:t>
            </a:r>
            <a:r>
              <a:rPr lang="en-US" altLang="zh-CN" sz="2400" b="1" dirty="0" smtClean="0"/>
              <a:t>(e</a:t>
            </a:r>
            <a:r>
              <a:rPr lang="en-US" altLang="zh-CN" sz="2400" b="1" baseline="30000" dirty="0" smtClean="0"/>
              <a:t>j</a:t>
            </a:r>
            <a:r>
              <a:rPr lang="el-GR" altLang="zh-CN" sz="2400" b="1" i="1" baseline="30000" dirty="0" smtClean="0"/>
              <a:t>ω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即系统</a:t>
            </a:r>
            <a:r>
              <a:rPr lang="en-US" altLang="zh-CN" sz="2400" b="1" i="1" dirty="0" err="1" smtClean="0"/>
              <a:t>h</a:t>
            </a:r>
            <a:r>
              <a:rPr lang="en-US" altLang="zh-CN" sz="2400" b="1" baseline="-25000" dirty="0" err="1" smtClean="0"/>
              <a:t>min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具有</a:t>
            </a:r>
            <a:r>
              <a:rPr lang="zh-CN" altLang="en-US" sz="2400" b="1" dirty="0"/>
              <a:t>最小的能量延迟</a:t>
            </a:r>
            <a:r>
              <a:rPr lang="zh-CN" altLang="en-US" sz="2400" b="1" dirty="0" smtClean="0"/>
              <a:t>，即</a:t>
            </a:r>
            <a:r>
              <a:rPr lang="zh-CN" altLang="en-US" sz="2400" b="1" dirty="0"/>
              <a:t>能量更</a:t>
            </a:r>
            <a:r>
              <a:rPr lang="zh-CN" altLang="en-US" sz="2400" b="1" dirty="0" smtClean="0"/>
              <a:t>集中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在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=0</a:t>
            </a:r>
            <a:r>
              <a:rPr lang="zh-CN" altLang="en-US" sz="2400" b="1" dirty="0" smtClean="0"/>
              <a:t>附近。由于</a:t>
            </a:r>
            <a:r>
              <a:rPr lang="en-US" altLang="zh-CN" sz="2400" b="1" dirty="0"/>
              <a:t>|</a:t>
            </a:r>
            <a:r>
              <a:rPr lang="en-US" altLang="zh-CN" sz="2400" b="1" i="1" dirty="0"/>
              <a:t>H</a:t>
            </a:r>
            <a:r>
              <a:rPr lang="en-US" altLang="zh-CN" sz="2400" b="1" baseline="-25000" dirty="0"/>
              <a:t> </a:t>
            </a:r>
            <a:r>
              <a:rPr lang="en-US" altLang="zh-CN" sz="2400" b="1" dirty="0"/>
              <a:t>(e</a:t>
            </a:r>
            <a:r>
              <a:rPr lang="en-US" altLang="zh-CN" sz="2400" b="1" baseline="30000" dirty="0"/>
              <a:t>j</a:t>
            </a:r>
            <a:r>
              <a:rPr lang="el-GR" altLang="zh-CN" sz="2400" b="1" i="1" baseline="30000" dirty="0"/>
              <a:t>ω</a:t>
            </a:r>
            <a:r>
              <a:rPr lang="en-US" altLang="zh-CN" sz="2400" b="1" dirty="0" smtClean="0"/>
              <a:t>)|=</a:t>
            </a:r>
            <a:r>
              <a:rPr lang="en-US" altLang="zh-CN" sz="2400" b="1" i="1" dirty="0"/>
              <a:t> </a:t>
            </a:r>
            <a:r>
              <a:rPr lang="en-US" altLang="zh-CN" sz="2400" b="1" i="1" dirty="0" smtClean="0"/>
              <a:t>|H</a:t>
            </a:r>
            <a:r>
              <a:rPr lang="en-US" altLang="zh-CN" sz="2400" b="1" baseline="-25000" dirty="0" smtClean="0"/>
              <a:t>min</a:t>
            </a:r>
            <a:r>
              <a:rPr lang="en-US" altLang="zh-CN" sz="2400" b="1" dirty="0" smtClean="0"/>
              <a:t>(e</a:t>
            </a:r>
            <a:r>
              <a:rPr lang="en-US" altLang="zh-CN" sz="2400" b="1" baseline="30000" dirty="0" smtClean="0"/>
              <a:t>j</a:t>
            </a:r>
            <a:r>
              <a:rPr lang="el-GR" altLang="zh-CN" sz="2400" b="1" i="1" baseline="30000" dirty="0"/>
              <a:t>ω</a:t>
            </a:r>
            <a:r>
              <a:rPr lang="en-US" altLang="zh-CN" sz="2400" b="1" dirty="0" smtClean="0"/>
              <a:t>)|,</a:t>
            </a:r>
            <a:r>
              <a:rPr lang="zh-CN" altLang="en-US" sz="2400" b="1" dirty="0" smtClean="0"/>
              <a:t>则有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endParaRPr lang="en-US" altLang="zh-CN" sz="2400" b="1" dirty="0" smtClean="0"/>
          </a:p>
          <a:p>
            <a:pPr>
              <a:lnSpc>
                <a:spcPct val="150000"/>
              </a:lnSpc>
            </a:pPr>
            <a:endParaRPr lang="zh-CN" altLang="en-US" sz="2400" b="1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971600" y="3789040"/>
            <a:ext cx="7217040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可以证明部分能量满足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endParaRPr lang="en-US" altLang="zh-CN" sz="2400" b="1" dirty="0" smtClean="0"/>
          </a:p>
          <a:p>
            <a:pPr>
              <a:lnSpc>
                <a:spcPct val="150000"/>
              </a:lnSpc>
            </a:pP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 </a:t>
            </a:r>
            <a:r>
              <a:rPr lang="en-US" altLang="zh-CN" sz="2400" b="1" dirty="0" smtClean="0"/>
              <a:t>            3</a:t>
            </a:r>
            <a:r>
              <a:rPr lang="en-US" altLang="zh-CN" sz="2400" b="1" dirty="0"/>
              <a:t>. </a:t>
            </a:r>
            <a:r>
              <a:rPr lang="zh-CN" altLang="en-US" sz="2400" b="1" dirty="0" smtClean="0"/>
              <a:t>在</a:t>
            </a:r>
            <a:r>
              <a:rPr lang="en-US" altLang="zh-CN" sz="2400" b="1" dirty="0"/>
              <a:t>|</a:t>
            </a:r>
            <a:r>
              <a:rPr lang="en-US" altLang="zh-CN" sz="2400" b="1" i="1" dirty="0"/>
              <a:t>H</a:t>
            </a:r>
            <a:r>
              <a:rPr lang="en-US" altLang="zh-CN" sz="2400" b="1" baseline="-25000" dirty="0"/>
              <a:t> </a:t>
            </a:r>
            <a:r>
              <a:rPr lang="en-US" altLang="zh-CN" sz="2400" b="1" dirty="0"/>
              <a:t>(e</a:t>
            </a:r>
            <a:r>
              <a:rPr lang="en-US" altLang="zh-CN" sz="2400" b="1" baseline="30000" dirty="0"/>
              <a:t>j</a:t>
            </a:r>
            <a:r>
              <a:rPr lang="el-GR" altLang="zh-CN" sz="2400" b="1" i="1" baseline="30000" dirty="0"/>
              <a:t>ω</a:t>
            </a:r>
            <a:r>
              <a:rPr lang="en-US" altLang="zh-CN" sz="2400" b="1" dirty="0"/>
              <a:t>)|</a:t>
            </a:r>
            <a:r>
              <a:rPr lang="zh-CN" altLang="en-US" sz="2400" b="1" dirty="0" smtClean="0"/>
              <a:t>相同</a:t>
            </a:r>
            <a:r>
              <a:rPr lang="zh-CN" altLang="en-US" sz="2400" b="1" dirty="0"/>
              <a:t>的各系统中</a:t>
            </a:r>
            <a:r>
              <a:rPr lang="zh-CN" altLang="en-US" sz="2400" b="1" dirty="0" smtClean="0"/>
              <a:t>，</a:t>
            </a:r>
            <a:r>
              <a:rPr lang="en-US" altLang="zh-CN" sz="2400" b="1" i="1" dirty="0"/>
              <a:t> </a:t>
            </a:r>
            <a:r>
              <a:rPr lang="en-US" altLang="zh-CN" sz="2400" b="1" i="1" dirty="0" err="1" smtClean="0"/>
              <a:t>h</a:t>
            </a:r>
            <a:r>
              <a:rPr lang="en-US" altLang="zh-CN" sz="2400" b="1" baseline="-25000" dirty="0" err="1" smtClean="0"/>
              <a:t>min</a:t>
            </a:r>
            <a:r>
              <a:rPr lang="en-US" altLang="zh-CN" sz="2400" b="1" dirty="0" smtClean="0"/>
              <a:t>(0)</a:t>
            </a:r>
            <a:r>
              <a:rPr lang="zh-CN" altLang="en-US" sz="2400" b="1" dirty="0" smtClean="0"/>
              <a:t> 最大。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i="1" dirty="0" smtClean="0"/>
              <a:t>                                                   </a:t>
            </a:r>
            <a:r>
              <a:rPr lang="en-US" altLang="zh-CN" sz="2400" b="1" i="1" dirty="0" err="1" smtClean="0"/>
              <a:t>h</a:t>
            </a:r>
            <a:r>
              <a:rPr lang="en-US" altLang="zh-CN" sz="2400" b="1" baseline="-25000" dirty="0" err="1" smtClean="0"/>
              <a:t>min</a:t>
            </a:r>
            <a:r>
              <a:rPr lang="en-US" altLang="zh-CN" sz="2400" b="1" dirty="0" smtClean="0"/>
              <a:t>(0)&gt;</a:t>
            </a:r>
            <a:r>
              <a:rPr lang="en-US" altLang="zh-CN" sz="2400" b="1" i="1" dirty="0"/>
              <a:t> </a:t>
            </a:r>
            <a:r>
              <a:rPr lang="en-US" altLang="zh-CN" sz="2400" b="1" i="1" dirty="0" smtClean="0"/>
              <a:t>h</a:t>
            </a:r>
            <a:r>
              <a:rPr lang="en-US" altLang="zh-CN" sz="2400" b="1" baseline="-25000" dirty="0" smtClean="0"/>
              <a:t> </a:t>
            </a:r>
            <a:r>
              <a:rPr lang="en-US" altLang="zh-CN" sz="2400" b="1" dirty="0" smtClean="0"/>
              <a:t>(</a:t>
            </a:r>
            <a:r>
              <a:rPr lang="en-US" altLang="zh-CN" sz="2400" b="1" dirty="0"/>
              <a:t>0)</a:t>
            </a:r>
            <a:r>
              <a:rPr lang="zh-CN" altLang="en-US" sz="2400" b="1" dirty="0"/>
              <a:t> </a:t>
            </a:r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9866404"/>
              </p:ext>
            </p:extLst>
          </p:nvPr>
        </p:nvGraphicFramePr>
        <p:xfrm>
          <a:off x="3116733" y="4437112"/>
          <a:ext cx="3313301" cy="9697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Equation" r:id="rId3" imgW="1562040" imgH="457200" progId="Equation.DSMT4">
                  <p:embed/>
                </p:oleObj>
              </mc:Choice>
              <mc:Fallback>
                <p:oleObj name="Equation" r:id="rId3" imgW="156204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16733" y="4437112"/>
                        <a:ext cx="3313301" cy="9697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5372161"/>
              </p:ext>
            </p:extLst>
          </p:nvPr>
        </p:nvGraphicFramePr>
        <p:xfrm>
          <a:off x="611560" y="2852936"/>
          <a:ext cx="8261195" cy="8698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Equation" r:id="rId5" imgW="4343400" imgH="457200" progId="Equation.DSMT4">
                  <p:embed/>
                </p:oleObj>
              </mc:Choice>
              <mc:Fallback>
                <p:oleObj name="Equation" r:id="rId5" imgW="4343400" imgH="457200" progId="Equation.DSMT4">
                  <p:embed/>
                  <p:pic>
                    <p:nvPicPr>
                      <p:cNvPr id="0" name="对象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2852936"/>
                        <a:ext cx="8261195" cy="86982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95288" y="260350"/>
            <a:ext cx="2348720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C00000"/>
                </a:solidFill>
              </a:rPr>
              <a:t>4. </a:t>
            </a:r>
            <a:r>
              <a:rPr lang="zh-CN" altLang="en-US" sz="2400" b="1" dirty="0">
                <a:solidFill>
                  <a:srgbClr val="C00000"/>
                </a:solidFill>
              </a:rPr>
              <a:t>最小群延时性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808038" y="925513"/>
            <a:ext cx="7919156" cy="452431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由于全通系统的群延时</a:t>
            </a:r>
            <a:r>
              <a:rPr lang="zh-CN" altLang="en-US" sz="2400" b="1" dirty="0" smtClean="0"/>
              <a:t>满足</a:t>
            </a:r>
            <a:r>
              <a:rPr lang="el-GR" altLang="zh-CN" sz="2400" b="1" i="1" dirty="0" smtClean="0"/>
              <a:t>τ</a:t>
            </a:r>
            <a:r>
              <a:rPr lang="en-US" altLang="zh-CN" sz="2400" b="1" baseline="-25000" dirty="0" smtClean="0"/>
              <a:t>ap</a:t>
            </a:r>
            <a:r>
              <a:rPr lang="en-US" altLang="zh-CN" sz="2400" b="1" dirty="0" smtClean="0"/>
              <a:t>(</a:t>
            </a:r>
            <a:r>
              <a:rPr lang="el-GR" altLang="zh-CN" sz="2400" b="1" i="1" dirty="0" smtClean="0"/>
              <a:t>ω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  </a:t>
            </a:r>
            <a:r>
              <a:rPr lang="en-US" altLang="zh-CN" sz="2400" b="1" dirty="0" smtClean="0"/>
              <a:t>&gt;0</a:t>
            </a:r>
            <a:r>
              <a:rPr lang="zh-CN" altLang="en-US" sz="2400" b="1" dirty="0" smtClean="0"/>
              <a:t>  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所以幅度响应相同的各系统中，最小相位系统具有最小的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群</a:t>
            </a:r>
            <a:r>
              <a:rPr lang="zh-CN" altLang="en-US" sz="2400" b="1" dirty="0"/>
              <a:t>延时，因而又称最小相位系统为最小群延时系统。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而最大相位系统具有最大的群延时，混合相位系统的群延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时居中，或者说，最小相位系统的单位冲激响应的包络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具有最小延时，最大相位系统的这一包络延时最大，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而混合相位系统的这一包络延时居中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 algn="ctr">
              <a:lnSpc>
                <a:spcPct val="150000"/>
              </a:lnSpc>
            </a:pPr>
            <a:r>
              <a:rPr lang="el-GR" altLang="zh-CN" sz="2400" b="1" i="1" dirty="0" smtClean="0"/>
              <a:t>τ</a:t>
            </a:r>
            <a:r>
              <a:rPr lang="en-US" altLang="zh-CN" sz="2400" b="1" baseline="-25000" dirty="0" smtClean="0"/>
              <a:t>min</a:t>
            </a:r>
            <a:r>
              <a:rPr lang="en-US" altLang="zh-CN" sz="2400" b="1" dirty="0" smtClean="0"/>
              <a:t>(</a:t>
            </a:r>
            <a:r>
              <a:rPr lang="el-GR" altLang="zh-CN" sz="2400" b="1" i="1" dirty="0"/>
              <a:t>ω</a:t>
            </a:r>
            <a:r>
              <a:rPr lang="en-US" altLang="zh-CN" sz="2400" b="1" dirty="0" smtClean="0"/>
              <a:t>)&lt;</a:t>
            </a:r>
            <a:r>
              <a:rPr lang="el-GR" altLang="zh-CN" sz="2400" b="1" i="1" dirty="0"/>
              <a:t> </a:t>
            </a:r>
            <a:r>
              <a:rPr lang="el-GR" altLang="zh-CN" sz="2400" b="1" i="1" dirty="0" smtClean="0"/>
              <a:t>τ</a:t>
            </a:r>
            <a:r>
              <a:rPr lang="en-US" altLang="zh-CN" sz="2400" b="1" baseline="-25000" dirty="0" smtClean="0"/>
              <a:t> </a:t>
            </a:r>
            <a:r>
              <a:rPr lang="en-US" altLang="zh-CN" sz="2400" b="1" dirty="0" smtClean="0"/>
              <a:t>(</a:t>
            </a:r>
            <a:r>
              <a:rPr lang="el-GR" altLang="zh-CN" sz="2400" b="1" i="1" dirty="0"/>
              <a:t>ω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 </a:t>
            </a:r>
            <a:r>
              <a:rPr lang="en-US" altLang="zh-CN" sz="2400" b="1" dirty="0" smtClean="0"/>
              <a:t>&lt;</a:t>
            </a:r>
            <a:r>
              <a:rPr lang="el-GR" altLang="zh-CN" sz="2400" b="1" i="1" dirty="0"/>
              <a:t> </a:t>
            </a:r>
            <a:r>
              <a:rPr lang="el-GR" altLang="zh-CN" sz="2400" b="1" i="1" dirty="0" smtClean="0"/>
              <a:t>τ</a:t>
            </a:r>
            <a:r>
              <a:rPr lang="en-US" altLang="zh-CN" sz="2400" b="1" baseline="-25000" dirty="0" smtClean="0"/>
              <a:t>max</a:t>
            </a:r>
            <a:r>
              <a:rPr lang="en-US" altLang="zh-CN" sz="2400" b="1" dirty="0" smtClean="0"/>
              <a:t>(</a:t>
            </a:r>
            <a:r>
              <a:rPr lang="el-GR" altLang="zh-CN" sz="2400" b="1" i="1" dirty="0"/>
              <a:t>ω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689966" y="743211"/>
            <a:ext cx="6503703" cy="39703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5.  </a:t>
            </a:r>
            <a:r>
              <a:rPr lang="zh-CN" altLang="en-US" sz="2400" b="1" dirty="0" smtClean="0"/>
              <a:t>在</a:t>
            </a:r>
            <a:r>
              <a:rPr lang="en-US" altLang="zh-CN" sz="2400" b="1" dirty="0"/>
              <a:t>|</a:t>
            </a:r>
            <a:r>
              <a:rPr lang="en-US" altLang="zh-CN" sz="2400" b="1" i="1" dirty="0"/>
              <a:t>H</a:t>
            </a:r>
            <a:r>
              <a:rPr lang="en-US" altLang="zh-CN" sz="2400" b="1" baseline="-25000" dirty="0"/>
              <a:t> </a:t>
            </a:r>
            <a:r>
              <a:rPr lang="en-US" altLang="zh-CN" sz="2400" b="1" dirty="0"/>
              <a:t>(e</a:t>
            </a:r>
            <a:r>
              <a:rPr lang="en-US" altLang="zh-CN" sz="2400" b="1" baseline="30000" dirty="0"/>
              <a:t>j</a:t>
            </a:r>
            <a:r>
              <a:rPr lang="el-GR" altLang="zh-CN" sz="2400" b="1" i="1" baseline="30000" dirty="0"/>
              <a:t>ω</a:t>
            </a:r>
            <a:r>
              <a:rPr lang="en-US" altLang="zh-CN" sz="2400" b="1" dirty="0"/>
              <a:t>)|</a:t>
            </a:r>
            <a:r>
              <a:rPr lang="zh-CN" altLang="en-US" sz="2400" b="1" dirty="0" smtClean="0"/>
              <a:t>相同</a:t>
            </a:r>
            <a:r>
              <a:rPr lang="zh-CN" altLang="en-US" sz="2400" b="1" dirty="0"/>
              <a:t>的各系统中，只有唯一的一个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最小相位滞后系统。</a:t>
            </a:r>
          </a:p>
          <a:p>
            <a:pPr>
              <a:lnSpc>
                <a:spcPct val="150000"/>
              </a:lnSpc>
            </a:pPr>
            <a:endParaRPr lang="zh-CN" altLang="en-US" sz="2400" b="1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6.  </a:t>
            </a:r>
            <a:r>
              <a:rPr lang="zh-CN" altLang="en-US" sz="2400" b="1" dirty="0"/>
              <a:t>最小相位系统的</a:t>
            </a:r>
            <a:r>
              <a:rPr lang="zh-CN" altLang="en-US" sz="2400" b="1" dirty="0">
                <a:solidFill>
                  <a:srgbClr val="0033CC"/>
                </a:solidFill>
              </a:rPr>
              <a:t>逆系统也是最小相位系统</a:t>
            </a:r>
            <a:r>
              <a:rPr lang="zh-CN" altLang="en-US" sz="2400" b="1" dirty="0"/>
              <a:t>。</a:t>
            </a:r>
          </a:p>
          <a:p>
            <a:pPr>
              <a:lnSpc>
                <a:spcPct val="150000"/>
              </a:lnSpc>
            </a:pPr>
            <a:endParaRPr lang="zh-CN" altLang="en-US" sz="2400" b="1" dirty="0"/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7.   </a:t>
            </a:r>
            <a:r>
              <a:rPr lang="zh-CN" altLang="en-US" sz="2400" b="1" dirty="0">
                <a:solidFill>
                  <a:srgbClr val="C00000"/>
                </a:solidFill>
              </a:rPr>
              <a:t>最小相位系统</a:t>
            </a:r>
            <a:r>
              <a:rPr lang="zh-CN" altLang="en-US" sz="2400" b="1" dirty="0"/>
              <a:t>一定是因果稳定系统，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它</a:t>
            </a:r>
            <a:r>
              <a:rPr lang="zh-CN" altLang="en-US" sz="2400" b="1" dirty="0">
                <a:solidFill>
                  <a:srgbClr val="C00000"/>
                </a:solidFill>
              </a:rPr>
              <a:t>可以是</a:t>
            </a:r>
            <a:r>
              <a:rPr lang="en-US" altLang="zh-CN" sz="2400" b="1" dirty="0">
                <a:solidFill>
                  <a:srgbClr val="C00000"/>
                </a:solidFill>
              </a:rPr>
              <a:t>IIR</a:t>
            </a:r>
            <a:r>
              <a:rPr lang="zh-CN" altLang="en-US" sz="2400" b="1" dirty="0">
                <a:solidFill>
                  <a:srgbClr val="C00000"/>
                </a:solidFill>
              </a:rPr>
              <a:t>系统，也可以是</a:t>
            </a:r>
            <a:r>
              <a:rPr lang="en-US" altLang="zh-CN" sz="2400" b="1" dirty="0">
                <a:solidFill>
                  <a:srgbClr val="C00000"/>
                </a:solidFill>
              </a:rPr>
              <a:t>FIR</a:t>
            </a:r>
            <a:r>
              <a:rPr lang="zh-CN" altLang="en-US" sz="2400" b="1" dirty="0">
                <a:solidFill>
                  <a:srgbClr val="C00000"/>
                </a:solidFill>
              </a:rPr>
              <a:t>系统</a:t>
            </a:r>
            <a:r>
              <a:rPr lang="zh-CN" altLang="en-US" sz="2400" b="1" dirty="0"/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500034" y="428604"/>
            <a:ext cx="5753498" cy="34163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</a:t>
            </a:r>
            <a:r>
              <a:rPr lang="en-US" altLang="zh-CN" sz="2400" b="1" dirty="0" smtClean="0"/>
              <a:t>6.2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 设最小相位系统为</a:t>
            </a:r>
            <a:r>
              <a:rPr lang="en-US" altLang="zh-CN" sz="2400" b="1" i="1" dirty="0" smtClean="0"/>
              <a:t>H</a:t>
            </a:r>
            <a:r>
              <a:rPr lang="en-US" altLang="zh-CN" sz="2400" b="1" baseline="-25000" dirty="0" smtClean="0"/>
              <a:t>min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 混合相位系统为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 最大相位系统为</a:t>
            </a:r>
            <a:r>
              <a:rPr lang="en-US" altLang="zh-CN" sz="2400" b="1" i="1" dirty="0" err="1" smtClean="0"/>
              <a:t>H</a:t>
            </a:r>
            <a:r>
              <a:rPr lang="en-US" altLang="zh-CN" sz="2400" b="1" baseline="-25000" dirty="0" err="1" smtClean="0"/>
              <a:t>max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 三个系统具有相同的幅度响应，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试比较三者的能量延迟以及群延时特性。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DSP程佩青课件\064937-01 数字信号处理教程（第四版）(经典版) 40571-9\CTP\TU\6t4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00364" y="295445"/>
            <a:ext cx="5733452" cy="61339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431811"/>
            <a:ext cx="7686720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6600"/>
                </a:solidFill>
              </a:rPr>
              <a:t>三、利用最小相位系统的逆系统来补偿幅度响应的失真 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1042988" y="1173252"/>
            <a:ext cx="7178568" cy="168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若信号在传输过程中，经由一个不合理的</a:t>
            </a:r>
            <a:r>
              <a:rPr lang="en-US" altLang="zh-CN" sz="2400" b="1" dirty="0"/>
              <a:t>LSI</a:t>
            </a:r>
            <a:r>
              <a:rPr lang="zh-CN" altLang="en-US" sz="2400" b="1" dirty="0"/>
              <a:t>系统，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产生了幅度响应的失真，则需采用一个补偿系统来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校正这一幅度失真。 </a:t>
            </a:r>
          </a:p>
        </p:txBody>
      </p:sp>
      <p:pic>
        <p:nvPicPr>
          <p:cNvPr id="3074" name="Picture 2" descr="E:\DSP程佩青课件\064937-01 数字信号处理教程（第四版）(经典版) 40571-9\CTP\TU\6t5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71604" y="3308448"/>
            <a:ext cx="6072230" cy="18975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204788"/>
            <a:ext cx="1420582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C00000"/>
                </a:solidFill>
              </a:rPr>
              <a:t>1. </a:t>
            </a:r>
            <a:r>
              <a:rPr lang="zh-CN" altLang="en-US" sz="2400" b="1" dirty="0">
                <a:solidFill>
                  <a:srgbClr val="C00000"/>
                </a:solidFill>
              </a:rPr>
              <a:t>逆系统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641350" y="844550"/>
            <a:ext cx="7978466" cy="39703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若补偿系统 </a:t>
            </a:r>
            <a:r>
              <a:rPr lang="en-US" altLang="zh-CN" sz="2400" b="1" i="1" dirty="0" smtClean="0"/>
              <a:t>H</a:t>
            </a:r>
            <a:r>
              <a:rPr lang="en-US" altLang="zh-CN" sz="2400" b="1" i="1" baseline="-25000" dirty="0" smtClean="0"/>
              <a:t>c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能</a:t>
            </a:r>
            <a:r>
              <a:rPr lang="zh-CN" altLang="en-US" sz="2400" b="1" dirty="0"/>
              <a:t>完全补偿失真系统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所造成的失真，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则必须使</a:t>
            </a:r>
            <a:r>
              <a:rPr lang="en-US" altLang="zh-CN" sz="2400" b="1" i="1" dirty="0"/>
              <a:t>y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)=</a:t>
            </a:r>
            <a:r>
              <a:rPr lang="en-US" altLang="zh-CN" sz="2400" b="1" i="1" dirty="0"/>
              <a:t>x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，即要求补偿后整个系统的等效函数</a:t>
            </a:r>
            <a:r>
              <a:rPr lang="zh-CN" altLang="en-US" sz="2400" b="1" dirty="0" smtClean="0"/>
              <a:t>：</a:t>
            </a:r>
            <a:endParaRPr lang="en-US" altLang="zh-CN" sz="2400" b="1" dirty="0" smtClean="0"/>
          </a:p>
          <a:p>
            <a:pPr algn="ctr">
              <a:lnSpc>
                <a:spcPct val="150000"/>
              </a:lnSpc>
            </a:pPr>
            <a:r>
              <a:rPr lang="en-US" altLang="zh-CN" sz="2400" b="1" i="1" dirty="0" smtClean="0"/>
              <a:t>H</a:t>
            </a:r>
            <a:r>
              <a:rPr lang="en-US" altLang="zh-CN" sz="2400" b="1" i="1" baseline="-25000" dirty="0" smtClean="0"/>
              <a:t>d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=1</a:t>
            </a:r>
            <a:endParaRPr lang="en-US" altLang="zh-CN" sz="2400" b="1" dirty="0"/>
          </a:p>
          <a:p>
            <a:pPr algn="ctr">
              <a:lnSpc>
                <a:spcPct val="150000"/>
              </a:lnSpc>
            </a:pP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d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 </a:t>
            </a:r>
            <a:r>
              <a:rPr lang="en-US" altLang="zh-CN" sz="2400" b="1" dirty="0" smtClean="0"/>
              <a:t>=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</a:t>
            </a:r>
            <a:r>
              <a:rPr lang="en-US" altLang="zh-CN" sz="2400" b="1" i="1" dirty="0"/>
              <a:t> H</a:t>
            </a:r>
            <a:r>
              <a:rPr lang="en-US" altLang="zh-CN" sz="2400" b="1" i="1" baseline="-25000" dirty="0"/>
              <a:t>c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 smtClean="0"/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en-US" altLang="zh-CN" sz="2400" b="1" i="1" dirty="0"/>
              <a:t> H</a:t>
            </a:r>
            <a:r>
              <a:rPr lang="en-US" altLang="zh-CN" sz="2400" b="1" i="1" baseline="-25000" dirty="0"/>
              <a:t>c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 smtClean="0"/>
              <a:t>)=1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则                                      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/>
              <a:t>)*</a:t>
            </a:r>
            <a:r>
              <a:rPr lang="en-US" altLang="zh-CN" sz="2400" b="1" i="1" dirty="0"/>
              <a:t> </a:t>
            </a:r>
            <a:r>
              <a:rPr lang="en-US" altLang="zh-CN" sz="2400" b="1" i="1" dirty="0" err="1"/>
              <a:t>h</a:t>
            </a:r>
            <a:r>
              <a:rPr lang="en-US" altLang="zh-CN" sz="2400" b="1" i="1" baseline="-25000" dirty="0" err="1"/>
              <a:t>c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 =</a:t>
            </a:r>
            <a:r>
              <a:rPr lang="el-GR" altLang="zh-CN" sz="2400" b="1" i="1" dirty="0"/>
              <a:t>δ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endParaRPr lang="zh-CN" altLang="en-US" sz="2400" b="1" dirty="0"/>
          </a:p>
          <a:p>
            <a:pPr algn="ctr">
              <a:lnSpc>
                <a:spcPct val="150000"/>
              </a:lnSpc>
            </a:pPr>
            <a:endParaRPr lang="zh-CN" altLang="en-US" sz="2400" b="1" dirty="0"/>
          </a:p>
        </p:txBody>
      </p:sp>
      <p:sp>
        <p:nvSpPr>
          <p:cNvPr id="12" name="Text Box 14"/>
          <p:cNvSpPr txBox="1">
            <a:spLocks noChangeArrowheads="1"/>
          </p:cNvSpPr>
          <p:nvPr/>
        </p:nvSpPr>
        <p:spPr bwMode="auto">
          <a:xfrm>
            <a:off x="1373521" y="4869160"/>
            <a:ext cx="3105337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c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为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 </a:t>
            </a:r>
            <a:r>
              <a:rPr lang="zh-CN" altLang="en-US" sz="2400" b="1" dirty="0"/>
              <a:t>的逆系统 </a:t>
            </a:r>
          </a:p>
        </p:txBody>
      </p:sp>
      <p:sp>
        <p:nvSpPr>
          <p:cNvPr id="14" name="Line 16"/>
          <p:cNvSpPr>
            <a:spLocks noChangeShapeType="1"/>
          </p:cNvSpPr>
          <p:nvPr/>
        </p:nvSpPr>
        <p:spPr bwMode="auto">
          <a:xfrm>
            <a:off x="4478858" y="5210161"/>
            <a:ext cx="93503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2400" b="1"/>
          </a:p>
        </p:txBody>
      </p:sp>
      <p:sp>
        <p:nvSpPr>
          <p:cNvPr id="15" name="Text Box 17"/>
          <p:cNvSpPr txBox="1">
            <a:spLocks noChangeArrowheads="1"/>
          </p:cNvSpPr>
          <p:nvPr/>
        </p:nvSpPr>
        <p:spPr bwMode="auto">
          <a:xfrm>
            <a:off x="5495941" y="4869160"/>
            <a:ext cx="2736647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990033"/>
                </a:solidFill>
              </a:rPr>
              <a:t>都是最小相位系统 </a:t>
            </a:r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7076614"/>
              </p:ext>
            </p:extLst>
          </p:nvPr>
        </p:nvGraphicFramePr>
        <p:xfrm>
          <a:off x="1619672" y="3639776"/>
          <a:ext cx="1832073" cy="8507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6" name="Equation" r:id="rId3" imgW="901440" imgH="419040" progId="Equation.DSMT4">
                  <p:embed/>
                </p:oleObj>
              </mc:Choice>
              <mc:Fallback>
                <p:oleObj name="Equation" r:id="rId3" imgW="901440" imgH="419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19672" y="3639776"/>
                        <a:ext cx="1832073" cy="8507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204788"/>
            <a:ext cx="2425664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C00000"/>
                </a:solidFill>
              </a:rPr>
              <a:t>2. </a:t>
            </a:r>
            <a:r>
              <a:rPr lang="en-US" altLang="zh-CN" sz="2400" b="1" dirty="0" smtClean="0">
                <a:solidFill>
                  <a:srgbClr val="C00000"/>
                </a:solidFill>
              </a:rPr>
              <a:t> 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幅度</a:t>
            </a:r>
            <a:r>
              <a:rPr lang="zh-CN" altLang="en-US" sz="2400" b="1" dirty="0">
                <a:solidFill>
                  <a:srgbClr val="C00000"/>
                </a:solidFill>
              </a:rPr>
              <a:t>响应补偿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654050" y="873125"/>
            <a:ext cx="7864653" cy="168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若系统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是具有有理系统函数的因果稳定系统，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但不是最小相位系统时</a:t>
            </a:r>
            <a:r>
              <a:rPr lang="en-US" altLang="zh-CN" sz="2400" b="1" dirty="0"/>
              <a:t>,</a:t>
            </a:r>
            <a:r>
              <a:rPr lang="zh-CN" altLang="en-US" sz="2400" b="1" dirty="0"/>
              <a:t>它的幅度响应有失真，可将</a:t>
            </a:r>
          </a:p>
          <a:p>
            <a:pPr>
              <a:lnSpc>
                <a:spcPct val="150000"/>
              </a:lnSpc>
            </a:pP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看成是由一个最小相位系统与全通系统的级联组成：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2069757" y="2581275"/>
            <a:ext cx="2754280" cy="57996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 smtClean="0"/>
              <a:t>)=</a:t>
            </a:r>
            <a:r>
              <a:rPr lang="en-US" altLang="zh-CN" sz="2400" b="1" i="1" dirty="0" smtClean="0"/>
              <a:t>H</a:t>
            </a:r>
            <a:r>
              <a:rPr lang="en-US" altLang="zh-CN" sz="2400" b="1" baseline="-25000" dirty="0" smtClean="0"/>
              <a:t>min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/>
              <a:t>)</a:t>
            </a:r>
            <a:r>
              <a:rPr lang="en-US" altLang="zh-CN" sz="2400" b="1" i="1" dirty="0"/>
              <a:t> </a:t>
            </a:r>
            <a:r>
              <a:rPr lang="en-US" altLang="zh-CN" sz="2400" b="1" i="1" dirty="0" smtClean="0"/>
              <a:t>H</a:t>
            </a:r>
            <a:r>
              <a:rPr lang="en-US" altLang="zh-CN" sz="2400" b="1" i="1" baseline="-25000" dirty="0" smtClean="0"/>
              <a:t>ap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 </a:t>
            </a:r>
            <a:endParaRPr lang="en-US" altLang="zh-CN" sz="2400" b="1" dirty="0"/>
          </a:p>
        </p:txBody>
      </p:sp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735013" y="3228975"/>
            <a:ext cx="2736647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可选取补偿系统为 </a:t>
            </a:r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2032000" y="4957763"/>
            <a:ext cx="432041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c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也</a:t>
            </a:r>
            <a:r>
              <a:rPr lang="zh-CN" altLang="en-US" sz="2400" b="1" dirty="0"/>
              <a:t>是一个最小的相位系统 </a:t>
            </a:r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3520983"/>
              </p:ext>
            </p:extLst>
          </p:nvPr>
        </p:nvGraphicFramePr>
        <p:xfrm>
          <a:off x="2653970" y="4005065"/>
          <a:ext cx="2494093" cy="9798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Equation" r:id="rId3" imgW="1066680" imgH="419040" progId="Equation.DSMT4">
                  <p:embed/>
                </p:oleObj>
              </mc:Choice>
              <mc:Fallback>
                <p:oleObj name="Equation" r:id="rId3" imgW="1066680" imgH="419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3970" y="4005065"/>
                        <a:ext cx="2494093" cy="9798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1166813" y="3684567"/>
            <a:ext cx="6928500" cy="230832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即 </a:t>
            </a:r>
            <a:r>
              <a:rPr lang="en-US" altLang="zh-CN" sz="2400" b="1" i="1" dirty="0" smtClean="0"/>
              <a:t>H</a:t>
            </a:r>
            <a:r>
              <a:rPr lang="en-US" altLang="zh-CN" sz="2400" b="1" i="1" baseline="-25000" dirty="0" smtClean="0"/>
              <a:t>d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就相当于一</a:t>
            </a:r>
            <a:r>
              <a:rPr lang="zh-CN" altLang="en-US" sz="2400" b="1" dirty="0"/>
              <a:t>个全通系统。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</a:t>
            </a:r>
            <a:r>
              <a:rPr lang="en-US" altLang="zh-CN" sz="2400" b="1" dirty="0"/>
              <a:t>——</a:t>
            </a:r>
            <a:r>
              <a:rPr lang="zh-CN" altLang="en-US" sz="2400" b="1" dirty="0"/>
              <a:t>完全补偿了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造成的幅度响应失真，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但是相位响应有变化</a:t>
            </a:r>
            <a:r>
              <a:rPr lang="zh-CN" altLang="en-US" sz="2400" b="1" dirty="0" smtClean="0"/>
              <a:t>：</a:t>
            </a:r>
            <a:endParaRPr lang="en-US" altLang="zh-CN" sz="2400" b="1" dirty="0" smtClean="0"/>
          </a:p>
          <a:p>
            <a:pPr algn="ctr">
              <a:lnSpc>
                <a:spcPct val="150000"/>
              </a:lnSpc>
            </a:pPr>
            <a:r>
              <a:rPr lang="en-US" altLang="zh-CN" sz="2400" b="1" dirty="0" err="1" smtClean="0"/>
              <a:t>arg</a:t>
            </a:r>
            <a:r>
              <a:rPr lang="en-US" altLang="zh-CN" sz="2400" b="1" dirty="0" smtClean="0"/>
              <a:t>[</a:t>
            </a:r>
            <a:r>
              <a:rPr lang="en-US" altLang="zh-CN" sz="2400" b="1" i="1" dirty="0" smtClean="0"/>
              <a:t>H</a:t>
            </a:r>
            <a:r>
              <a:rPr lang="en-US" altLang="zh-CN" sz="2400" b="1" i="1" baseline="-25000" dirty="0" smtClean="0"/>
              <a:t>ap</a:t>
            </a:r>
            <a:r>
              <a:rPr lang="en-US" altLang="zh-CN" sz="2400" b="1" baseline="-25000" dirty="0" smtClean="0"/>
              <a:t> </a:t>
            </a:r>
            <a:r>
              <a:rPr lang="en-US" altLang="zh-CN" sz="2400" b="1" dirty="0"/>
              <a:t>(e</a:t>
            </a:r>
            <a:r>
              <a:rPr lang="en-US" altLang="zh-CN" sz="2400" b="1" baseline="30000" dirty="0"/>
              <a:t>j</a:t>
            </a:r>
            <a:r>
              <a:rPr lang="el-GR" altLang="zh-CN" sz="2400" b="1" i="1" baseline="30000" dirty="0"/>
              <a:t>ω</a:t>
            </a:r>
            <a:r>
              <a:rPr lang="en-US" altLang="zh-CN" sz="2400" b="1" dirty="0" smtClean="0"/>
              <a:t>)]=</a:t>
            </a:r>
            <a:r>
              <a:rPr lang="el-GR" altLang="zh-CN" sz="2400" b="1" i="1" dirty="0" smtClean="0"/>
              <a:t>θ</a:t>
            </a:r>
            <a:r>
              <a:rPr lang="en-US" altLang="zh-CN" sz="2400" b="1" i="1" baseline="-25000" dirty="0" smtClean="0"/>
              <a:t>ap</a:t>
            </a:r>
            <a:r>
              <a:rPr lang="en-US" altLang="zh-CN" sz="2400" b="1" dirty="0" smtClean="0"/>
              <a:t>(</a:t>
            </a:r>
            <a:r>
              <a:rPr lang="el-GR" altLang="zh-CN" sz="2400" b="1" i="1" dirty="0" smtClean="0"/>
              <a:t>ω</a:t>
            </a:r>
            <a:r>
              <a:rPr lang="en-US" altLang="zh-CN" sz="2400" b="1" dirty="0" smtClean="0"/>
              <a:t>)</a:t>
            </a:r>
            <a:endParaRPr lang="zh-CN" altLang="en-US" sz="2400" b="1" dirty="0"/>
          </a:p>
        </p:txBody>
      </p:sp>
      <p:pic>
        <p:nvPicPr>
          <p:cNvPr id="7" name="Picture 2" descr="E:\DSP程佩青课件\064937-01 数字信号处理教程（第四版）(经典版) 40571-9\CTP\TU\6t5.T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2976" y="571480"/>
            <a:ext cx="5715040" cy="1785950"/>
          </a:xfrm>
          <a:prstGeom prst="rect">
            <a:avLst/>
          </a:prstGeom>
          <a:noFill/>
        </p:spPr>
      </p:pic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8041768"/>
              </p:ext>
            </p:extLst>
          </p:nvPr>
        </p:nvGraphicFramePr>
        <p:xfrm>
          <a:off x="601932" y="2564904"/>
          <a:ext cx="7493381" cy="9296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1" name="Equation" r:id="rId4" imgW="3377880" imgH="419040" progId="Equation.DSMT4">
                  <p:embed/>
                </p:oleObj>
              </mc:Choice>
              <mc:Fallback>
                <p:oleObj name="Equation" r:id="rId4" imgW="3377880" imgH="419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932" y="2564904"/>
                        <a:ext cx="7493381" cy="9296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642910" y="428604"/>
            <a:ext cx="8140370" cy="175432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</a:t>
            </a:r>
            <a:r>
              <a:rPr lang="en-US" altLang="zh-CN" sz="2400" b="1" dirty="0" smtClean="0"/>
              <a:t>6.3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研究一个具有幅度响应失真的非最小相位系统（</a:t>
            </a:r>
            <a:r>
              <a:rPr lang="en-US" altLang="zh-CN" sz="2400" b="1" dirty="0" smtClean="0"/>
              <a:t>FIR</a:t>
            </a:r>
            <a:r>
              <a:rPr lang="zh-CN" altLang="en-US" sz="2400" b="1" dirty="0" smtClean="0"/>
              <a:t>系统）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试找一个补偿系统来补偿由于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造成的幅度响应的失真。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627086" y="527049"/>
            <a:ext cx="8374070" cy="39703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最小相位滞后滤波器简称</a:t>
            </a:r>
            <a:r>
              <a:rPr lang="zh-CN" altLang="en-US" sz="2400" b="1" dirty="0">
                <a:solidFill>
                  <a:srgbClr val="006600"/>
                </a:solidFill>
              </a:rPr>
              <a:t>最小相位</a:t>
            </a:r>
            <a:r>
              <a:rPr lang="zh-CN" altLang="en-US" sz="2400" b="1" dirty="0" smtClean="0">
                <a:solidFill>
                  <a:srgbClr val="006600"/>
                </a:solidFill>
              </a:rPr>
              <a:t>滤波器</a:t>
            </a:r>
            <a:endParaRPr lang="en-US" altLang="zh-CN" sz="2400" b="1" dirty="0" smtClean="0">
              <a:solidFill>
                <a:srgbClr val="0066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           ——</a:t>
            </a:r>
            <a:r>
              <a:rPr lang="zh-CN" altLang="en-US" sz="2400" b="1" dirty="0" smtClean="0"/>
              <a:t>系统</a:t>
            </a:r>
            <a:r>
              <a:rPr lang="zh-CN" altLang="en-US" sz="2400" b="1" dirty="0"/>
              <a:t>函数</a:t>
            </a:r>
            <a:r>
              <a:rPr lang="zh-CN" altLang="en-US" sz="2400" b="1" dirty="0">
                <a:solidFill>
                  <a:srgbClr val="7030A0"/>
                </a:solidFill>
              </a:rPr>
              <a:t>全部极点在单位圆内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C00000"/>
                </a:solidFill>
              </a:rPr>
              <a:t>                                         </a:t>
            </a:r>
            <a:r>
              <a:rPr lang="zh-CN" altLang="en-US" sz="2400" b="1" dirty="0" smtClean="0">
                <a:solidFill>
                  <a:srgbClr val="006600"/>
                </a:solidFill>
              </a:rPr>
              <a:t>全部</a:t>
            </a:r>
            <a:r>
              <a:rPr lang="zh-CN" altLang="en-US" sz="2400" b="1" dirty="0">
                <a:solidFill>
                  <a:srgbClr val="006600"/>
                </a:solidFill>
              </a:rPr>
              <a:t>零点也在</a:t>
            </a:r>
            <a:r>
              <a:rPr lang="zh-CN" altLang="en-US" sz="2400" b="1" dirty="0" smtClean="0">
                <a:solidFill>
                  <a:srgbClr val="006600"/>
                </a:solidFill>
              </a:rPr>
              <a:t>单位圆内</a:t>
            </a:r>
            <a:endParaRPr lang="en-US" altLang="zh-CN" sz="2400" b="1" dirty="0" smtClean="0">
              <a:solidFill>
                <a:srgbClr val="0066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C00000"/>
                </a:solidFill>
              </a:rPr>
              <a:t> </a:t>
            </a:r>
            <a:r>
              <a:rPr lang="zh-CN" altLang="en-US" sz="2400" b="1" dirty="0" smtClean="0"/>
              <a:t>的</a:t>
            </a:r>
            <a:r>
              <a:rPr lang="zh-CN" altLang="en-US" sz="2400" b="1" dirty="0"/>
              <a:t>因果稳定</a:t>
            </a:r>
            <a:r>
              <a:rPr lang="zh-CN" altLang="en-US" sz="2400" b="1" dirty="0" smtClean="0"/>
              <a:t>滤波器。</a:t>
            </a:r>
            <a:endParaRPr lang="en-US" altLang="zh-CN" sz="2400" b="1" dirty="0"/>
          </a:p>
          <a:p>
            <a:pPr>
              <a:lnSpc>
                <a:spcPct val="150000"/>
              </a:lnSpc>
            </a:pP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         </a:t>
            </a:r>
            <a:r>
              <a:rPr lang="zh-CN" altLang="en-US" sz="2400" b="1" dirty="0" smtClean="0"/>
              <a:t>最小相位系统</a:t>
            </a:r>
            <a:r>
              <a:rPr lang="zh-CN" altLang="en-US" sz="2400" b="1" dirty="0"/>
              <a:t>的单位</a:t>
            </a:r>
            <a:r>
              <a:rPr lang="zh-CN" altLang="en-US" sz="2400" b="1" dirty="0" smtClean="0"/>
              <a:t>冲激响应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        系统函数</a:t>
            </a:r>
            <a:endParaRPr lang="zh-CN" altLang="en-US" sz="2400" b="1" dirty="0"/>
          </a:p>
        </p:txBody>
      </p:sp>
      <p:sp>
        <p:nvSpPr>
          <p:cNvPr id="5" name="TextBox 4"/>
          <p:cNvSpPr txBox="1"/>
          <p:nvPr/>
        </p:nvSpPr>
        <p:spPr bwMode="auto">
          <a:xfrm>
            <a:off x="5786446" y="3286124"/>
            <a:ext cx="1143262" cy="64294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 err="1" smtClean="0"/>
              <a:t>h</a:t>
            </a:r>
            <a:r>
              <a:rPr lang="en-US" altLang="zh-CN" sz="2400" b="1" baseline="-25000" dirty="0" err="1" smtClean="0"/>
              <a:t>min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</a:t>
            </a:r>
            <a:endParaRPr lang="zh-CN" altLang="en-US" sz="2400" b="1" dirty="0" smtClean="0"/>
          </a:p>
        </p:txBody>
      </p:sp>
      <p:sp>
        <p:nvSpPr>
          <p:cNvPr id="6" name="TextBox 5"/>
          <p:cNvSpPr txBox="1"/>
          <p:nvPr/>
        </p:nvSpPr>
        <p:spPr bwMode="auto">
          <a:xfrm>
            <a:off x="3000364" y="3857628"/>
            <a:ext cx="1143262" cy="57996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 smtClean="0"/>
              <a:t>H</a:t>
            </a:r>
            <a:r>
              <a:rPr lang="en-US" altLang="zh-CN" sz="2400" b="1" baseline="-25000" dirty="0" smtClean="0"/>
              <a:t>min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</a:t>
            </a:r>
            <a:endParaRPr lang="zh-CN" altLang="en-US" sz="24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38168" y="439745"/>
            <a:ext cx="6991016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一、最小相位系统、混合相位系统、最大相位系统</a:t>
            </a:r>
          </a:p>
          <a:p>
            <a:pPr>
              <a:lnSpc>
                <a:spcPct val="150000"/>
              </a:lnSpc>
            </a:pPr>
            <a:r>
              <a:rPr lang="zh-CN" altLang="en-US" sz="2400" b="1"/>
              <a:t>       及它们与全通系统的关系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862043" y="1598620"/>
            <a:ext cx="8145178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C00000"/>
                </a:solidFill>
              </a:rPr>
              <a:t>1. </a:t>
            </a:r>
            <a:r>
              <a:rPr lang="zh-CN" altLang="en-US" sz="2400" b="1" dirty="0">
                <a:solidFill>
                  <a:srgbClr val="C00000"/>
                </a:solidFill>
              </a:rPr>
              <a:t>最大相位系统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全部极点在单位圆内，</a:t>
            </a:r>
            <a:r>
              <a:rPr lang="zh-CN" altLang="en-US" sz="2400" b="1" dirty="0">
                <a:solidFill>
                  <a:srgbClr val="C00000"/>
                </a:solidFill>
              </a:rPr>
              <a:t>全部零点在单位圆外</a:t>
            </a:r>
            <a:r>
              <a:rPr lang="zh-CN" altLang="en-US" sz="2400" b="1" dirty="0"/>
              <a:t>的因果稳定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系统称为最大相位滞后系统               ，又称最大相位系统。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类似地，用级联全通函数的办法，可将             </a:t>
            </a:r>
            <a:r>
              <a:rPr lang="zh-CN" altLang="en-US" sz="2400" b="1" dirty="0" smtClean="0"/>
              <a:t>  的</a:t>
            </a:r>
            <a:endParaRPr lang="zh-CN" altLang="en-US" sz="2400" b="1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全部零点反射到单位圆外，就得到              。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6214820" y="3277661"/>
            <a:ext cx="1143262" cy="57996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 smtClean="0"/>
              <a:t>H</a:t>
            </a:r>
            <a:r>
              <a:rPr lang="en-US" altLang="zh-CN" sz="2400" b="1" baseline="-25000" dirty="0" smtClean="0"/>
              <a:t>min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</a:t>
            </a:r>
            <a:endParaRPr lang="zh-CN" altLang="en-US" sz="2400" b="1" dirty="0" smtClean="0"/>
          </a:p>
        </p:txBody>
      </p:sp>
      <p:sp>
        <p:nvSpPr>
          <p:cNvPr id="8" name="TextBox 7"/>
          <p:cNvSpPr txBox="1"/>
          <p:nvPr/>
        </p:nvSpPr>
        <p:spPr bwMode="auto">
          <a:xfrm>
            <a:off x="4643438" y="2714620"/>
            <a:ext cx="1143262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 err="1" smtClean="0"/>
              <a:t>H</a:t>
            </a:r>
            <a:r>
              <a:rPr lang="en-US" altLang="zh-CN" sz="2400" b="1" baseline="-25000" dirty="0" err="1" smtClean="0"/>
              <a:t>max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</a:t>
            </a:r>
            <a:endParaRPr lang="zh-CN" altLang="en-US" sz="2400" b="1" dirty="0" smtClean="0"/>
          </a:p>
        </p:txBody>
      </p:sp>
      <p:sp>
        <p:nvSpPr>
          <p:cNvPr id="9" name="TextBox 8"/>
          <p:cNvSpPr txBox="1"/>
          <p:nvPr/>
        </p:nvSpPr>
        <p:spPr bwMode="auto">
          <a:xfrm>
            <a:off x="5500694" y="3786190"/>
            <a:ext cx="1143262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 err="1" smtClean="0"/>
              <a:t>H</a:t>
            </a:r>
            <a:r>
              <a:rPr lang="en-US" altLang="zh-CN" sz="2400" b="1" baseline="-25000" dirty="0" err="1" smtClean="0"/>
              <a:t>max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</a:t>
            </a:r>
            <a:endParaRPr lang="zh-CN" altLang="en-US" sz="24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4500" y="409583"/>
            <a:ext cx="2887329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 2</a:t>
            </a:r>
            <a:r>
              <a:rPr lang="en-US" altLang="zh-CN" sz="2400" b="1" dirty="0"/>
              <a:t>.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混合相位</a:t>
            </a:r>
            <a:r>
              <a:rPr lang="zh-CN" altLang="en-US" sz="2400" b="1" dirty="0"/>
              <a:t>系统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808038" y="1157390"/>
            <a:ext cx="6991016" cy="168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即</a:t>
            </a:r>
            <a:r>
              <a:rPr lang="zh-CN" altLang="en-US" sz="2400" b="1" dirty="0">
                <a:solidFill>
                  <a:srgbClr val="0033CC"/>
                </a:solidFill>
              </a:rPr>
              <a:t>非最大相位、非最小相位系统</a:t>
            </a:r>
            <a:r>
              <a:rPr lang="zh-CN" altLang="en-US" sz="2400" b="1" dirty="0"/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全部极点在单位圆内，</a:t>
            </a:r>
            <a:r>
              <a:rPr lang="zh-CN" altLang="en-US" sz="2400" b="1" dirty="0">
                <a:solidFill>
                  <a:srgbClr val="0033CC"/>
                </a:solidFill>
              </a:rPr>
              <a:t>在单位圆内、外皆有零点</a:t>
            </a:r>
            <a:r>
              <a:rPr lang="zh-CN" altLang="en-US" sz="2400" b="1" dirty="0"/>
              <a:t>的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因果稳定系统称为混合相位系统。 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808038" y="3030640"/>
            <a:ext cx="7919156" cy="168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任意混合相位系统可表示成最小相位系统与全通系统的</a:t>
            </a:r>
          </a:p>
          <a:p>
            <a:pPr>
              <a:lnSpc>
                <a:spcPct val="150000"/>
              </a:lnSpc>
            </a:pPr>
            <a:r>
              <a:rPr lang="zh-CN" altLang="en-US" sz="2400" b="1"/>
              <a:t>级联。可以通过连接一个全通系统将最小相位系统的</a:t>
            </a:r>
          </a:p>
          <a:p>
            <a:pPr>
              <a:lnSpc>
                <a:spcPct val="150000"/>
              </a:lnSpc>
            </a:pPr>
            <a:r>
              <a:rPr lang="zh-CN" altLang="en-US" sz="2400" b="1"/>
              <a:t>某些零点反射到单位圆外而构成所要求的混合相位系统。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DSP程佩青课件\064937-01 数字信号处理教程（第四版）(经典版) 40571-9\CTP\TU\6t3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46930" y="357166"/>
            <a:ext cx="6797036" cy="589319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roup 95"/>
          <p:cNvGraphicFramePr>
            <a:graphicFrameLocks noGrp="1"/>
          </p:cNvGraphicFramePr>
          <p:nvPr/>
        </p:nvGraphicFramePr>
        <p:xfrm>
          <a:off x="468313" y="1341438"/>
          <a:ext cx="8280400" cy="3743326"/>
        </p:xfrm>
        <a:graphic>
          <a:graphicData uri="http://schemas.openxmlformats.org/drawingml/2006/table">
            <a:tbl>
              <a:tblPr/>
              <a:tblGrid>
                <a:gridCol w="2374900"/>
                <a:gridCol w="1368425"/>
                <a:gridCol w="1289056"/>
                <a:gridCol w="1879594"/>
                <a:gridCol w="1368425"/>
              </a:tblGrid>
              <a:tr h="6159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系统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因果性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稳定性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零点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极点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429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最小相位滞后系统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cap="flat"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因果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稳定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单位圆内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单位圆内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414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最大相位滞后系统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cap="flat"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因果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稳定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单位圆外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单位圆内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429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混合相位系统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cap="flat"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因果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稳定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单位圆内、外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itchFamily="2" charset="-122"/>
                          <a:ea typeface="楷体_GB2312" pitchFamily="49" charset="-122"/>
                          <a:cs typeface="Calibri" pitchFamily="34" charset="0"/>
                        </a:rPr>
                        <a:t>单位圆内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楷体_GB2312" pitchFamily="49" charset="-122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Text Box 96"/>
          <p:cNvSpPr txBox="1">
            <a:spLocks noChangeArrowheads="1"/>
          </p:cNvSpPr>
          <p:nvPr/>
        </p:nvSpPr>
        <p:spPr bwMode="auto">
          <a:xfrm>
            <a:off x="447675" y="538443"/>
            <a:ext cx="1800493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/>
              <a:t>三种系统 ：</a:t>
            </a:r>
          </a:p>
        </p:txBody>
      </p:sp>
      <p:sp>
        <p:nvSpPr>
          <p:cNvPr id="4" name="Line 97"/>
          <p:cNvSpPr>
            <a:spLocks noChangeShapeType="1"/>
          </p:cNvSpPr>
          <p:nvPr/>
        </p:nvSpPr>
        <p:spPr bwMode="auto">
          <a:xfrm>
            <a:off x="468313" y="1916113"/>
            <a:ext cx="0" cy="31686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zh-CN" altLang="en-US" sz="2400" b="1"/>
          </a:p>
        </p:txBody>
      </p:sp>
      <p:sp>
        <p:nvSpPr>
          <p:cNvPr id="5" name="Line 98"/>
          <p:cNvSpPr>
            <a:spLocks noChangeShapeType="1"/>
          </p:cNvSpPr>
          <p:nvPr/>
        </p:nvSpPr>
        <p:spPr bwMode="auto">
          <a:xfrm>
            <a:off x="8748713" y="1341438"/>
            <a:ext cx="0" cy="37433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zh-CN" altLang="en-US" sz="24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714348" y="500042"/>
            <a:ext cx="6755375" cy="175432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</a:t>
            </a:r>
            <a:r>
              <a:rPr lang="en-US" altLang="zh-CN" sz="2400" b="1" dirty="0" smtClean="0"/>
              <a:t>6.1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   试将因果稳定的混合相位系统分解为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    一个最小相位系统与一个全通系统的级联。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268288"/>
            <a:ext cx="3664786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二、最小相位系统的性质 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684213" y="908050"/>
            <a:ext cx="2658100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C00000"/>
                </a:solidFill>
              </a:rPr>
              <a:t>1. </a:t>
            </a:r>
            <a:r>
              <a:rPr lang="zh-CN" altLang="en-US" sz="2400" b="1" dirty="0">
                <a:solidFill>
                  <a:srgbClr val="C00000"/>
                </a:solidFill>
              </a:rPr>
              <a:t>最小相位滞后性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611188" y="1484313"/>
            <a:ext cx="8848897" cy="50783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任何混合相位系统都可表示成最小相位系统与全通系统的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级联。由于全通系统的连续相位曲线在</a:t>
            </a:r>
            <a:r>
              <a:rPr lang="en-US" altLang="zh-CN" sz="2400" b="1" dirty="0"/>
              <a:t>0≤</a:t>
            </a:r>
            <a:r>
              <a:rPr lang="en-US" altLang="zh-CN" sz="2400" b="1" i="1" dirty="0"/>
              <a:t>ω</a:t>
            </a:r>
            <a:r>
              <a:rPr lang="en-US" altLang="zh-CN" sz="2400" b="1" dirty="0"/>
              <a:t>≤π</a:t>
            </a:r>
            <a:r>
              <a:rPr lang="zh-CN" altLang="en-US" sz="2400" b="1" dirty="0"/>
              <a:t>内</a:t>
            </a:r>
            <a:r>
              <a:rPr lang="zh-CN" altLang="en-US" sz="2400" b="1" dirty="0" smtClean="0"/>
              <a:t>总是负</a:t>
            </a:r>
            <a:r>
              <a:rPr lang="zh-CN" altLang="en-US" sz="2400" b="1" dirty="0"/>
              <a:t>的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因而</a:t>
            </a:r>
            <a:r>
              <a:rPr lang="zh-CN" altLang="en-US" sz="2400" b="1" dirty="0"/>
              <a:t>利用全通函数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ap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，将最小相位系统 </a:t>
            </a:r>
            <a:r>
              <a:rPr lang="en-US" altLang="zh-CN" sz="2400" b="1" i="1" dirty="0"/>
              <a:t>H</a:t>
            </a:r>
            <a:r>
              <a:rPr lang="en-US" altLang="zh-CN" sz="2400" b="1" baseline="-25000" dirty="0"/>
              <a:t>min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 的单位圆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内</a:t>
            </a:r>
            <a:r>
              <a:rPr lang="zh-CN" altLang="en-US" sz="2400" b="1" dirty="0"/>
              <a:t>零点反射到单位圆外，得到混合相位系统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，它与</a:t>
            </a:r>
            <a:r>
              <a:rPr lang="en-US" altLang="zh-CN" sz="2400" b="1" i="1" dirty="0"/>
              <a:t>H</a:t>
            </a:r>
            <a:r>
              <a:rPr lang="en-US" altLang="zh-CN" sz="2400" b="1" baseline="-25000" dirty="0"/>
              <a:t>min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有相同的幅度响应，但是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z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的连续相位比最小相位系统 </a:t>
            </a:r>
            <a:r>
              <a:rPr lang="en-US" altLang="zh-CN" sz="2400" b="1" i="1" dirty="0"/>
              <a:t>H</a:t>
            </a:r>
            <a:r>
              <a:rPr lang="en-US" altLang="zh-CN" sz="2400" b="1" baseline="-25000" dirty="0"/>
              <a:t>min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endParaRPr lang="zh-CN" altLang="en-US" sz="2400" b="1" dirty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的</a:t>
            </a:r>
            <a:r>
              <a:rPr lang="zh-CN" altLang="en-US" sz="2400" b="1" dirty="0"/>
              <a:t>连续相位更负（即相位负值增加</a:t>
            </a:r>
            <a:r>
              <a:rPr lang="zh-CN" altLang="en-US" sz="2400" b="1" dirty="0" smtClean="0"/>
              <a:t>，称之为</a:t>
            </a:r>
            <a:r>
              <a:rPr lang="zh-CN" altLang="en-US" sz="2400" b="1" dirty="0"/>
              <a:t>相位滞后功能</a:t>
            </a:r>
            <a:r>
              <a:rPr lang="zh-CN" altLang="en-US" sz="2400" b="1" dirty="0" smtClean="0"/>
              <a:t>），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即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的连续相位相比</a:t>
            </a:r>
            <a:r>
              <a:rPr lang="zh-CN" altLang="en-US" sz="2400" b="1" dirty="0" smtClean="0"/>
              <a:t>于</a:t>
            </a:r>
            <a:r>
              <a:rPr lang="en-US" altLang="zh-CN" sz="2400" b="1" i="1" dirty="0"/>
              <a:t>H</a:t>
            </a:r>
            <a:r>
              <a:rPr lang="en-US" altLang="zh-CN" sz="2400" b="1" baseline="-25000" dirty="0"/>
              <a:t>min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的</a:t>
            </a:r>
            <a:r>
              <a:rPr lang="zh-CN" altLang="en-US" sz="2400" b="1" dirty="0"/>
              <a:t>连续相位是减小的，或</a:t>
            </a:r>
            <a:r>
              <a:rPr lang="zh-CN" altLang="en-US" sz="2400" b="1" dirty="0" smtClean="0"/>
              <a:t>说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向</a:t>
            </a:r>
            <a:r>
              <a:rPr lang="zh-CN" altLang="en-US" sz="2400" b="1" dirty="0"/>
              <a:t>负的方向增加的，故</a:t>
            </a:r>
            <a:r>
              <a:rPr lang="zh-CN" altLang="en-US" sz="2400" b="1" dirty="0" smtClean="0"/>
              <a:t>将</a:t>
            </a:r>
            <a:r>
              <a:rPr lang="en-US" altLang="zh-CN" sz="2400" b="1" i="1" dirty="0"/>
              <a:t>H</a:t>
            </a:r>
            <a:r>
              <a:rPr lang="en-US" altLang="zh-CN" sz="2400" b="1" baseline="-25000" dirty="0"/>
              <a:t>min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称为</a:t>
            </a:r>
            <a:r>
              <a:rPr lang="zh-CN" altLang="en-US" sz="2400" b="1" dirty="0"/>
              <a:t>最小相位滞后系统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约定俗成</a:t>
            </a:r>
            <a:r>
              <a:rPr lang="zh-CN" altLang="en-US" sz="2400" b="1" dirty="0"/>
              <a:t>地简称为最小相位系统。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827584" y="1412776"/>
            <a:ext cx="7704856" cy="34163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对最小相位系统，应加上                              </a:t>
            </a:r>
            <a:r>
              <a:rPr lang="zh-CN" altLang="en-US" sz="2400" b="1" dirty="0"/>
              <a:t> </a:t>
            </a:r>
            <a:r>
              <a:rPr lang="zh-CN" altLang="en-US" sz="2400" b="1" dirty="0" smtClean="0"/>
              <a:t>  </a:t>
            </a:r>
            <a:r>
              <a:rPr lang="zh-CN" altLang="en-US" sz="2400" b="1" dirty="0"/>
              <a:t>这一</a:t>
            </a:r>
            <a:r>
              <a:rPr lang="zh-CN" altLang="en-US" sz="2400" b="1" dirty="0" smtClean="0"/>
              <a:t>约束，若</a:t>
            </a:r>
            <a:r>
              <a:rPr lang="en-US" altLang="zh-CN" sz="2400" b="1" i="1" dirty="0" err="1"/>
              <a:t>h</a:t>
            </a:r>
            <a:r>
              <a:rPr lang="en-US" altLang="zh-CN" sz="2400" b="1" baseline="-25000" dirty="0" err="1"/>
              <a:t>min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为实数，则</a:t>
            </a:r>
            <a:r>
              <a:rPr lang="en-US" altLang="zh-CN" sz="2400" b="1" i="1" dirty="0" smtClean="0"/>
              <a:t>H</a:t>
            </a:r>
            <a:r>
              <a:rPr lang="en-US" altLang="zh-CN" sz="2400" b="1" baseline="-25000" dirty="0" smtClean="0"/>
              <a:t>min</a:t>
            </a:r>
            <a:r>
              <a:rPr lang="en-US" altLang="zh-CN" sz="2400" b="1" dirty="0" smtClean="0"/>
              <a:t>(e</a:t>
            </a:r>
            <a:r>
              <a:rPr lang="en-US" altLang="zh-CN" sz="2400" b="1" baseline="30000" dirty="0" smtClean="0"/>
              <a:t>j</a:t>
            </a:r>
            <a:r>
              <a:rPr lang="el-GR" altLang="zh-CN" sz="2400" b="1" i="1" baseline="30000" dirty="0" smtClean="0"/>
              <a:t>ω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一定是实数</a:t>
            </a:r>
            <a:r>
              <a:rPr lang="zh-CN" altLang="en-US" sz="2400" b="1" dirty="0" smtClean="0"/>
              <a:t>。</a:t>
            </a:r>
            <a:r>
              <a:rPr lang="zh-CN" altLang="en-US" sz="2400" b="1" dirty="0"/>
              <a:t>有</a:t>
            </a:r>
            <a:r>
              <a:rPr lang="zh-CN" altLang="en-US" sz="2400" b="1" dirty="0" smtClean="0"/>
              <a:t>上述约束条件是因为</a:t>
            </a:r>
            <a:r>
              <a:rPr lang="en-US" altLang="zh-CN" sz="2400" b="1" dirty="0" smtClean="0"/>
              <a:t>-</a:t>
            </a:r>
            <a:r>
              <a:rPr lang="en-US" altLang="zh-CN" sz="2400" b="1" i="1" dirty="0" err="1" smtClean="0"/>
              <a:t>h</a:t>
            </a:r>
            <a:r>
              <a:rPr lang="en-US" altLang="zh-CN" sz="2400" b="1" baseline="-25000" dirty="0" err="1" smtClean="0"/>
              <a:t>min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和</a:t>
            </a:r>
            <a:r>
              <a:rPr lang="en-US" altLang="zh-CN" sz="2400" b="1" i="1" dirty="0" err="1"/>
              <a:t>h</a:t>
            </a:r>
            <a:r>
              <a:rPr lang="en-US" altLang="zh-CN" sz="2400" b="1" baseline="-25000" dirty="0" err="1"/>
              <a:t>min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 smtClean="0"/>
              <a:t>)</a:t>
            </a:r>
            <a:r>
              <a:rPr lang="zh-CN" altLang="en-US" sz="2400" b="1" smtClean="0"/>
              <a:t>有相同的零极点。</a:t>
            </a:r>
            <a:r>
              <a:rPr lang="zh-CN" altLang="en-US" sz="2400" b="1" smtClean="0"/>
              <a:t>由于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DTFT[</a:t>
            </a:r>
            <a:r>
              <a:rPr lang="en-US" altLang="zh-CN" sz="2400" b="1" dirty="0"/>
              <a:t>-</a:t>
            </a:r>
            <a:r>
              <a:rPr lang="en-US" altLang="zh-CN" sz="2400" b="1" i="1" dirty="0" err="1"/>
              <a:t>h</a:t>
            </a:r>
            <a:r>
              <a:rPr lang="en-US" altLang="zh-CN" sz="2400" b="1" baseline="-25000" dirty="0" err="1"/>
              <a:t>min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 smtClean="0"/>
              <a:t>)]= -DTFT[</a:t>
            </a:r>
            <a:r>
              <a:rPr lang="en-US" altLang="zh-CN" sz="2400" b="1" i="1" dirty="0" err="1" smtClean="0"/>
              <a:t>h</a:t>
            </a:r>
            <a:r>
              <a:rPr lang="en-US" altLang="zh-CN" sz="2400" b="1" baseline="-25000" dirty="0" err="1" smtClean="0"/>
              <a:t>min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/>
              <a:t>)]= -</a:t>
            </a:r>
            <a:r>
              <a:rPr lang="en-US" altLang="zh-CN" sz="2400" b="1" i="1" dirty="0" smtClean="0"/>
              <a:t>H</a:t>
            </a:r>
            <a:r>
              <a:rPr lang="en-US" altLang="zh-CN" sz="2400" b="1" baseline="-25000" dirty="0" smtClean="0"/>
              <a:t>min</a:t>
            </a:r>
            <a:r>
              <a:rPr lang="en-US" altLang="zh-CN" sz="2400" b="1" dirty="0" smtClean="0"/>
              <a:t>(</a:t>
            </a:r>
            <a:r>
              <a:rPr lang="en-US" altLang="zh-CN" sz="2400" b="1" dirty="0" err="1" smtClean="0"/>
              <a:t>e</a:t>
            </a:r>
            <a:r>
              <a:rPr lang="en-US" altLang="zh-CN" sz="2400" b="1" baseline="30000" dirty="0" err="1" smtClean="0"/>
              <a:t>j</a:t>
            </a:r>
            <a:r>
              <a:rPr lang="en-US" altLang="zh-CN" sz="2400" b="1" i="1" baseline="30000" dirty="0" err="1" smtClean="0"/>
              <a:t>ω</a:t>
            </a:r>
            <a:r>
              <a:rPr lang="en-US" altLang="zh-CN" sz="2400" b="1" dirty="0" smtClean="0"/>
              <a:t>)=</a:t>
            </a:r>
            <a:r>
              <a:rPr lang="en-US" altLang="zh-CN" sz="2400" b="1" i="1" dirty="0"/>
              <a:t> </a:t>
            </a:r>
            <a:r>
              <a:rPr lang="en-US" altLang="zh-CN" sz="2400" b="1" i="1" dirty="0" smtClean="0"/>
              <a:t>H</a:t>
            </a:r>
            <a:r>
              <a:rPr lang="en-US" altLang="zh-CN" sz="2400" b="1" baseline="-25000" dirty="0" smtClean="0"/>
              <a:t>min</a:t>
            </a:r>
            <a:r>
              <a:rPr lang="en-US" altLang="zh-CN" sz="2400" b="1" dirty="0" smtClean="0"/>
              <a:t>(e</a:t>
            </a:r>
            <a:r>
              <a:rPr lang="en-US" altLang="zh-CN" sz="2400" b="1" baseline="30000" dirty="0" smtClean="0"/>
              <a:t>j(</a:t>
            </a:r>
            <a:r>
              <a:rPr lang="en-US" altLang="zh-CN" sz="2400" b="1" i="1" baseline="30000" dirty="0" smtClean="0"/>
              <a:t>ω+</a:t>
            </a:r>
            <a:r>
              <a:rPr lang="el-GR" altLang="zh-CN" sz="2400" b="1" i="1" baseline="30000" dirty="0" smtClean="0"/>
              <a:t>π</a:t>
            </a:r>
            <a:r>
              <a:rPr lang="en-US" altLang="zh-CN" sz="2400" b="1" baseline="30000" dirty="0" smtClean="0"/>
              <a:t>)</a:t>
            </a:r>
            <a:r>
              <a:rPr lang="en-US" altLang="zh-CN" sz="2400" b="1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这样就使“最小相位滞后”定义模糊不清，故必须有上述约束。</a:t>
            </a:r>
            <a:endParaRPr lang="en-US" altLang="zh-CN" sz="2400" b="1" dirty="0" smtClean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8035554"/>
              </p:ext>
            </p:extLst>
          </p:nvPr>
        </p:nvGraphicFramePr>
        <p:xfrm>
          <a:off x="4355976" y="1424525"/>
          <a:ext cx="2304256" cy="6120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1" name="Equation" r:id="rId3" imgW="1625400" imgH="431640" progId="Equation.DSMT4">
                  <p:embed/>
                </p:oleObj>
              </mc:Choice>
              <mc:Fallback>
                <p:oleObj name="Equation" r:id="rId3" imgW="16254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55976" y="1424525"/>
                        <a:ext cx="2304256" cy="6120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58181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753</TotalTime>
  <Words>1016</Words>
  <Application>Microsoft Office PowerPoint</Application>
  <PresentationFormat>全屏显示(4:3)</PresentationFormat>
  <Paragraphs>124</Paragraphs>
  <Slides>20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2" baseType="lpstr">
      <vt:lpstr>Concourse</vt:lpstr>
      <vt:lpstr>Equation</vt:lpstr>
      <vt:lpstr>                                            6.4  最小相位滞后滤波器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105</cp:revision>
  <dcterms:created xsi:type="dcterms:W3CDTF">2017-07-17T10:44:10Z</dcterms:created>
  <dcterms:modified xsi:type="dcterms:W3CDTF">2017-09-27T06:44:39Z</dcterms:modified>
</cp:coreProperties>
</file>

<file path=docProps/thumbnail.jpeg>
</file>